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3" r:id="rId7"/>
    <p:sldId id="261" r:id="rId8"/>
    <p:sldId id="265" r:id="rId9"/>
    <p:sldId id="262" r:id="rId10"/>
    <p:sldId id="266" r:id="rId11"/>
    <p:sldId id="264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42C7-9725-6A4A-800D-C778157C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2FAF4-09FE-B347-B74A-1C6556F0D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74C78-4213-B04C-B27C-5BFADCC4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4782-F5D9-FF4C-889F-78DABF71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BC2C-C109-DA46-BC57-4B1E8102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0712-A8F3-3E49-A90E-1584639E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52A07-32DE-FB4B-BD1C-E14936223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310BF-0B31-6648-B181-AF6135E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71E77-C01B-3346-948D-62106E0A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B4CC6-211D-1F4B-9505-5E8FB801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B5BE3-C96C-C64D-914D-9D4F4D5E1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9300D-FA0C-744D-A488-0E2A41488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63FE7-860F-E142-911A-6169D87E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40A20-74EE-394D-8C67-97484B5D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10015-857D-EC44-9E94-4F58BB7C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5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A2AE-AB00-6C43-A3FD-29B9ABF6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20BE-3DC0-1348-BF5E-801E2FAA3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85901-BFBB-564D-B518-CAA08F7D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B34D9-EDB6-0447-9927-F2EAD4D0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B71BC-C6B9-3F45-A383-919388A5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7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7E39-B8EF-E94B-AE62-D47AD6EB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48495-DB05-C241-9B84-71E0406AE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FA06-B797-0041-86C7-0AD18017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B06E6-BB2E-664A-9F96-4F8762E0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72FC-A007-FB47-B3A6-ED2DA0AB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7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8D61-32A3-FD4D-9248-19444CE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95A1-9BEA-EE49-9AAE-B3F003E7B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FB4D0-C8F3-A24B-BA40-E6FFBC82B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B7B3D-AEAF-F64C-8340-73531F51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63E0-AA68-0B4A-B5CF-E78C7581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13131-1F9D-154F-A5D2-59330AC4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1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2EE4-81C0-544F-82B3-878CFE9D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353FE-354A-CC4D-891E-190B42AFD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32DE1-25D1-0645-8460-E11425DD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24DB8-3A5F-6045-9F35-F848DCC30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A14C5-0245-8045-9158-DEE1E44BC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44A71-D6C6-9B4B-897E-C60B3314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03304-A744-F445-BDA2-F3A489AA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DBB05-A27F-504D-8139-26F65EAF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1D7F-5FB1-BE49-A01A-12FE157F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5E96A-54CD-7A4F-A75E-E2AA0FC3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3D255-A9A1-8247-9A8C-9B173629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C7F-EC71-5D45-8D07-4C6AC38F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0B83E-B705-D245-AB81-3D6A2F5A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92082-5880-F54C-B978-A5C663AA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9DB9A-9DFC-B540-9F15-DDE3D185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242-02B5-0D47-95B3-A5643736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6370-1F4D-1847-8D5F-75D9C233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C818D-E43A-C64D-8B61-3F7B64658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827EE-7FC9-D742-AAE1-3371FBB5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92F9C-D04A-374C-94DE-F037298B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EAB27-36B8-CE40-B196-AF6095E9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30BA-9167-6642-BB58-43A103A54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90B1B-7878-8948-8C0C-0A4AAC0D6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2000-1626-F74D-8E5B-95D8A4678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2FDE-A911-7642-852F-AED17043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80AC4-15A1-5145-9998-DCD39954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34948-BE5C-3E4C-9EDE-0A5D638A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2DAB7-1084-164F-94CE-53CEF9D2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E81DC-9E3A-FE4C-99B0-483D6980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1CA43-9928-B840-B4C1-D422B11CA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EDA7C-8071-DF4C-ABF7-953412BE862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C782-C1F7-1844-A2E2-2F310344B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4D69B-0B7A-CE47-909E-8278FA184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249E-E93D-1D47-B903-28C7DAEEC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CFA3-7DAB-B04A-AEE3-5C6B93BE7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8224"/>
            <a:ext cx="9144000" cy="1859376"/>
          </a:xfrm>
        </p:spPr>
        <p:txBody>
          <a:bodyPr/>
          <a:lstStyle/>
          <a:p>
            <a:r>
              <a:rPr lang="en-US" dirty="0"/>
              <a:t>A quick tour of spectral vegetation indices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53873-851F-8240-8202-82A01725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119" y="3805881"/>
            <a:ext cx="5581762" cy="914400"/>
          </a:xfrm>
        </p:spPr>
        <p:txBody>
          <a:bodyPr>
            <a:normAutofit/>
          </a:bodyPr>
          <a:lstStyle/>
          <a:p>
            <a:r>
              <a:rPr lang="en-US" dirty="0"/>
              <a:t>Ian Breckheimer</a:t>
            </a:r>
          </a:p>
          <a:p>
            <a:r>
              <a:rPr lang="en-US" dirty="0"/>
              <a:t>BIOL 697, March </a:t>
            </a: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9B44-0F27-3447-A2FA-8D9DC5A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18E5-5DA0-EE41-9F78-855E8380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517"/>
            <a:ext cx="4655411" cy="1635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kNDVI</a:t>
            </a:r>
            <a:r>
              <a:rPr lang="en-US" dirty="0"/>
              <a:t> – Kernel NDVI (Camps-Valls et al. 2021)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D7A7B-3F3B-024C-903A-5A7B4C8CB544}"/>
              </a:ext>
            </a:extLst>
          </p:cNvPr>
          <p:cNvSpPr txBox="1"/>
          <p:nvPr/>
        </p:nvSpPr>
        <p:spPr>
          <a:xfrm>
            <a:off x="1458334" y="1714500"/>
            <a:ext cx="989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Optimized for detecting plant productivity (e.g. GPP) not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25363-5412-1845-9DC9-80BCACED9C4C}"/>
                  </a:ext>
                </a:extLst>
              </p:cNvPr>
              <p:cNvSpPr txBox="1"/>
              <p:nvPr/>
            </p:nvSpPr>
            <p:spPr>
              <a:xfrm>
                <a:off x="6558195" y="2536459"/>
                <a:ext cx="5496696" cy="120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𝑘𝑁𝐷𝑉𝐼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dirty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𝑁𝐼𝑅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𝑅𝑒𝑑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25363-5412-1845-9DC9-80BCACED9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95" y="2536459"/>
                <a:ext cx="5496696" cy="12059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683B93DF-3C85-2E45-9C12-CF5052FF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64" y="5019025"/>
            <a:ext cx="1760216" cy="109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74D42-AF4C-0C47-860C-DDBE016B02D1}"/>
              </a:ext>
            </a:extLst>
          </p:cNvPr>
          <p:cNvSpPr txBox="1"/>
          <p:nvPr/>
        </p:nvSpPr>
        <p:spPr>
          <a:xfrm>
            <a:off x="2631225" y="5377212"/>
            <a:ext cx="8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tanh(x)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A0149-83E8-A148-9C2B-CEA3D4FDAC09}"/>
              </a:ext>
            </a:extLst>
          </p:cNvPr>
          <p:cNvSpPr txBox="1"/>
          <p:nvPr/>
        </p:nvSpPr>
        <p:spPr>
          <a:xfrm>
            <a:off x="7196916" y="5443061"/>
            <a:ext cx="75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tan(x)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E221706-951C-F041-9896-FE0CB81C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678" y="5174584"/>
            <a:ext cx="1419417" cy="8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804AD2-73EC-F041-898D-FAC8257F289A}"/>
                  </a:ext>
                </a:extLst>
              </p:cNvPr>
              <p:cNvSpPr txBox="1"/>
              <p:nvPr/>
            </p:nvSpPr>
            <p:spPr>
              <a:xfrm>
                <a:off x="7701498" y="3738974"/>
                <a:ext cx="3515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sensitivity to vegetation density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804AD2-73EC-F041-898D-FAC8257F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98" y="3738974"/>
                <a:ext cx="3515193" cy="369332"/>
              </a:xfrm>
              <a:prstGeom prst="rect">
                <a:avLst/>
              </a:prstGeom>
              <a:blipFill>
                <a:blip r:embed="rId5"/>
                <a:stretch>
                  <a:fillRect t="-6667" r="-3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4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7CDF-3182-D645-B528-A33E6FDD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So when should you use these?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CF8B3-F6B6-CB48-AD9A-C6A1AF93B57E}"/>
              </a:ext>
            </a:extLst>
          </p:cNvPr>
          <p:cNvSpPr txBox="1"/>
          <p:nvPr/>
        </p:nvSpPr>
        <p:spPr>
          <a:xfrm>
            <a:off x="1872024" y="2455061"/>
            <a:ext cx="265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your scenes have snow</a:t>
            </a:r>
          </a:p>
          <a:p>
            <a:r>
              <a:rPr lang="en-US" dirty="0"/>
              <a:t>Or super steep terrain?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5E5D7-8F1F-D640-8FF1-D22CDA40A7CB}"/>
              </a:ext>
            </a:extLst>
          </p:cNvPr>
          <p:cNvSpPr txBox="1"/>
          <p:nvPr/>
        </p:nvSpPr>
        <p:spPr>
          <a:xfrm>
            <a:off x="6441015" y="2368943"/>
            <a:ext cx="22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with NDVI or NDPI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500BA-134E-2441-A902-87D057E6AC8A}"/>
              </a:ext>
            </a:extLst>
          </p:cNvPr>
          <p:cNvSpPr txBox="1"/>
          <p:nvPr/>
        </p:nvSpPr>
        <p:spPr>
          <a:xfrm>
            <a:off x="3152332" y="3579441"/>
            <a:ext cx="280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your scenes have lots of </a:t>
            </a:r>
          </a:p>
          <a:p>
            <a:r>
              <a:rPr lang="en-US" dirty="0"/>
              <a:t>soil and sparse vegetation?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F56FD-38B1-1A4E-AA23-22C12A2DD2BE}"/>
              </a:ext>
            </a:extLst>
          </p:cNvPr>
          <p:cNvSpPr txBox="1"/>
          <p:nvPr/>
        </p:nvSpPr>
        <p:spPr>
          <a:xfrm>
            <a:off x="7555519" y="3538993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SAVI or MSAVI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F0EAB-D615-1949-8B09-38766B84BB8B}"/>
              </a:ext>
            </a:extLst>
          </p:cNvPr>
          <p:cNvSpPr txBox="1"/>
          <p:nvPr/>
        </p:nvSpPr>
        <p:spPr>
          <a:xfrm>
            <a:off x="3583018" y="4733296"/>
            <a:ext cx="320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your scenes have very dense veg (e.g. forests)?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3778D-EB20-3248-B65A-E8D9BC5F2205}"/>
              </a:ext>
            </a:extLst>
          </p:cNvPr>
          <p:cNvSpPr txBox="1"/>
          <p:nvPr/>
        </p:nvSpPr>
        <p:spPr>
          <a:xfrm>
            <a:off x="8209456" y="476545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 or EVI2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1BDB3-F3DC-084A-ADE0-46B76E2E8FF0}"/>
              </a:ext>
            </a:extLst>
          </p:cNvPr>
          <p:cNvSpPr txBox="1"/>
          <p:nvPr/>
        </p:nvSpPr>
        <p:spPr>
          <a:xfrm>
            <a:off x="328268" y="1208599"/>
            <a:ext cx="420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have good field data on vegetation </a:t>
            </a:r>
          </a:p>
          <a:p>
            <a:r>
              <a:rPr lang="en-US" dirty="0"/>
              <a:t>cover, productivity, or biomass?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68868-C833-FD42-B043-86421FC65EE4}"/>
              </a:ext>
            </a:extLst>
          </p:cNvPr>
          <p:cNvSpPr txBox="1"/>
          <p:nvPr/>
        </p:nvSpPr>
        <p:spPr>
          <a:xfrm>
            <a:off x="4782484" y="129068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0B6CA-F657-8640-89F0-39B5A0D08A71}"/>
              </a:ext>
            </a:extLst>
          </p:cNvPr>
          <p:cNvSpPr txBox="1"/>
          <p:nvPr/>
        </p:nvSpPr>
        <p:spPr>
          <a:xfrm>
            <a:off x="4155185" y="171160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903865-D0E7-794D-A845-DE28514EFC41}"/>
              </a:ext>
            </a:extLst>
          </p:cNvPr>
          <p:cNvSpPr txBox="1"/>
          <p:nvPr/>
        </p:nvSpPr>
        <p:spPr>
          <a:xfrm>
            <a:off x="5987380" y="1301171"/>
            <a:ext cx="404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a VI, predict the target directly.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B07A6-5917-F64F-9A15-C9438BE2C3E8}"/>
              </a:ext>
            </a:extLst>
          </p:cNvPr>
          <p:cNvSpPr txBox="1"/>
          <p:nvPr/>
        </p:nvSpPr>
        <p:spPr>
          <a:xfrm>
            <a:off x="4332338" y="5959053"/>
            <a:ext cx="353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you more interested in function (productivity) than veg. structure?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12277-12E3-5440-A7C6-F4B8B308DE21}"/>
              </a:ext>
            </a:extLst>
          </p:cNvPr>
          <p:cNvSpPr txBox="1"/>
          <p:nvPr/>
        </p:nvSpPr>
        <p:spPr>
          <a:xfrm>
            <a:off x="8159616" y="581053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FBBFBA-A0D4-D84C-A058-EE1F7E96B5CD}"/>
              </a:ext>
            </a:extLst>
          </p:cNvPr>
          <p:cNvSpPr txBox="1"/>
          <p:nvPr/>
        </p:nvSpPr>
        <p:spPr>
          <a:xfrm>
            <a:off x="8174588" y="631836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514C-FC95-4540-91D7-0C214B7F8607}"/>
              </a:ext>
            </a:extLst>
          </p:cNvPr>
          <p:cNvSpPr txBox="1"/>
          <p:nvPr/>
        </p:nvSpPr>
        <p:spPr>
          <a:xfrm>
            <a:off x="9302489" y="5810531"/>
            <a:ext cx="15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NIRv</a:t>
            </a:r>
            <a:r>
              <a:rPr lang="en-US" dirty="0"/>
              <a:t> or </a:t>
            </a:r>
            <a:r>
              <a:rPr lang="en-US" dirty="0" err="1"/>
              <a:t>kNDVI</a:t>
            </a:r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1393BB6-C428-AD4C-97A6-BA40949527D9}"/>
              </a:ext>
            </a:extLst>
          </p:cNvPr>
          <p:cNvSpPr/>
          <p:nvPr/>
        </p:nvSpPr>
        <p:spPr>
          <a:xfrm>
            <a:off x="5368990" y="1375692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6C73A88-4119-444D-9E82-E47F8A12BBB5}"/>
              </a:ext>
            </a:extLst>
          </p:cNvPr>
          <p:cNvSpPr/>
          <p:nvPr/>
        </p:nvSpPr>
        <p:spPr>
          <a:xfrm rot="6968223">
            <a:off x="3928816" y="2181102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A9227E8-67C4-E940-9EE3-A6D3095513AB}"/>
              </a:ext>
            </a:extLst>
          </p:cNvPr>
          <p:cNvSpPr/>
          <p:nvPr/>
        </p:nvSpPr>
        <p:spPr>
          <a:xfrm>
            <a:off x="5662244" y="2490275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3B87B685-3370-FC42-800B-2CC8B5CD05F2}"/>
              </a:ext>
            </a:extLst>
          </p:cNvPr>
          <p:cNvSpPr/>
          <p:nvPr/>
        </p:nvSpPr>
        <p:spPr>
          <a:xfrm rot="6484704">
            <a:off x="4311938" y="3291443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A96A75-4DC2-9D4E-8700-EDA8E214F625}"/>
              </a:ext>
            </a:extLst>
          </p:cNvPr>
          <p:cNvSpPr txBox="1"/>
          <p:nvPr/>
        </p:nvSpPr>
        <p:spPr>
          <a:xfrm>
            <a:off x="5111259" y="240778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EEE94E-4D93-8848-AB09-C2DB7C92429B}"/>
              </a:ext>
            </a:extLst>
          </p:cNvPr>
          <p:cNvSpPr txBox="1"/>
          <p:nvPr/>
        </p:nvSpPr>
        <p:spPr>
          <a:xfrm>
            <a:off x="4531663" y="283121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6139053-E1C9-E349-976F-50899804ECB1}"/>
              </a:ext>
            </a:extLst>
          </p:cNvPr>
          <p:cNvSpPr/>
          <p:nvPr/>
        </p:nvSpPr>
        <p:spPr>
          <a:xfrm>
            <a:off x="6996610" y="3644220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99E25EC6-0DDC-5A4C-89E8-B2CD3D9347ED}"/>
              </a:ext>
            </a:extLst>
          </p:cNvPr>
          <p:cNvSpPr/>
          <p:nvPr/>
        </p:nvSpPr>
        <p:spPr>
          <a:xfrm rot="6484704">
            <a:off x="5711174" y="4445415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80BE2-DEF2-5743-AF16-1FA98F3340B5}"/>
              </a:ext>
            </a:extLst>
          </p:cNvPr>
          <p:cNvSpPr txBox="1"/>
          <p:nvPr/>
        </p:nvSpPr>
        <p:spPr>
          <a:xfrm>
            <a:off x="6405929" y="355921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0156C-8E37-9A43-AC5C-B155F6A3DFF0}"/>
              </a:ext>
            </a:extLst>
          </p:cNvPr>
          <p:cNvSpPr txBox="1"/>
          <p:nvPr/>
        </p:nvSpPr>
        <p:spPr>
          <a:xfrm>
            <a:off x="5953933" y="39083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B2BFF848-3306-2345-888A-3885B2C16D15}"/>
              </a:ext>
            </a:extLst>
          </p:cNvPr>
          <p:cNvSpPr/>
          <p:nvPr/>
        </p:nvSpPr>
        <p:spPr>
          <a:xfrm>
            <a:off x="7543420" y="4851264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6D6865D-AD83-DD43-90AE-948A0E2FE6DE}"/>
              </a:ext>
            </a:extLst>
          </p:cNvPr>
          <p:cNvSpPr/>
          <p:nvPr/>
        </p:nvSpPr>
        <p:spPr>
          <a:xfrm rot="6484704">
            <a:off x="6193114" y="5652432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69B02A-8B32-894C-95EF-5E6BB0E17071}"/>
              </a:ext>
            </a:extLst>
          </p:cNvPr>
          <p:cNvSpPr txBox="1"/>
          <p:nvPr/>
        </p:nvSpPr>
        <p:spPr>
          <a:xfrm>
            <a:off x="6992435" y="476877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5BD1FE-57A8-BC42-A38B-4326000C1DCC}"/>
              </a:ext>
            </a:extLst>
          </p:cNvPr>
          <p:cNvSpPr txBox="1"/>
          <p:nvPr/>
        </p:nvSpPr>
        <p:spPr>
          <a:xfrm>
            <a:off x="6435873" y="511534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445AB-4C63-C543-AE88-8FA0E0B101E8}"/>
              </a:ext>
            </a:extLst>
          </p:cNvPr>
          <p:cNvSpPr txBox="1"/>
          <p:nvPr/>
        </p:nvSpPr>
        <p:spPr>
          <a:xfrm>
            <a:off x="9302489" y="6345765"/>
            <a:ext cx="12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NDVI is fine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9F1BD56-77FB-A14D-BA1C-3384EB874358}"/>
              </a:ext>
            </a:extLst>
          </p:cNvPr>
          <p:cNvSpPr/>
          <p:nvPr/>
        </p:nvSpPr>
        <p:spPr>
          <a:xfrm>
            <a:off x="8716478" y="5914134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4475BC6-CA2C-5E45-9B8B-7E3C7C48E78C}"/>
              </a:ext>
            </a:extLst>
          </p:cNvPr>
          <p:cNvSpPr/>
          <p:nvPr/>
        </p:nvSpPr>
        <p:spPr>
          <a:xfrm>
            <a:off x="8694737" y="6430769"/>
            <a:ext cx="485518" cy="199325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3" grpId="0"/>
      <p:bldP spid="15" grpId="0"/>
      <p:bldP spid="20" grpId="0"/>
      <p:bldP spid="24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2" grpId="0"/>
      <p:bldP spid="43" grpId="0"/>
      <p:bldP spid="44" grpId="0"/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7DC5-4A6C-8142-A5B2-EE3E83DB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556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2B664-1F0B-B840-93A4-A1027F53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272"/>
            <a:ext cx="10515600" cy="4921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Spectral vegetation indices (VIs) are </a:t>
            </a:r>
            <a:r>
              <a:rPr lang="en-US" sz="2400" b="1" dirty="0"/>
              <a:t>simple</a:t>
            </a:r>
            <a:r>
              <a:rPr lang="en-US" sz="2400" dirty="0"/>
              <a:t>, relatively </a:t>
            </a:r>
            <a:r>
              <a:rPr lang="en-US" sz="2400" b="1" dirty="0"/>
              <a:t>stable</a:t>
            </a:r>
            <a:r>
              <a:rPr lang="en-US" sz="2400" dirty="0"/>
              <a:t> measurements that take advantage of unique spectral features of green vegetation.</a:t>
            </a:r>
          </a:p>
          <a:p>
            <a:endParaRPr lang="en-US" sz="2400" dirty="0"/>
          </a:p>
          <a:p>
            <a:r>
              <a:rPr lang="en-US" sz="2400" dirty="0"/>
              <a:t>NDVI is the simplest and oldest VI, and it </a:t>
            </a:r>
            <a:r>
              <a:rPr lang="en-US" sz="2400" b="1" dirty="0"/>
              <a:t>performs well in many contexts</a:t>
            </a:r>
            <a:r>
              <a:rPr lang="en-US" sz="2400" dirty="0"/>
              <a:t> (but not all).</a:t>
            </a:r>
          </a:p>
          <a:p>
            <a:endParaRPr lang="en-US" sz="2400" dirty="0"/>
          </a:p>
          <a:p>
            <a:r>
              <a:rPr lang="en-US" sz="2400" dirty="0"/>
              <a:t>In recent decades, other indices have been developed to </a:t>
            </a:r>
            <a:r>
              <a:rPr lang="en-US" sz="2400" b="1" dirty="0"/>
              <a:t>optimize for particular goals</a:t>
            </a:r>
            <a:r>
              <a:rPr lang="en-US" sz="2400" dirty="0"/>
              <a:t> or overcome </a:t>
            </a:r>
            <a:r>
              <a:rPr lang="en-US" sz="2400" b="1" dirty="0"/>
              <a:t>particular shortcomings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Indices optimized for a particular purpose </a:t>
            </a:r>
            <a:r>
              <a:rPr lang="en-US" sz="2400" b="1" dirty="0"/>
              <a:t>sometimes perform worse in other ways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Often it makes sense to </a:t>
            </a:r>
            <a:r>
              <a:rPr lang="en-US" sz="2400" b="1" dirty="0"/>
              <a:t>try/use more than one </a:t>
            </a:r>
            <a:r>
              <a:rPr lang="en-US" sz="2400" dirty="0"/>
              <a:t>and compare.</a:t>
            </a:r>
          </a:p>
        </p:txBody>
      </p:sp>
    </p:spTree>
    <p:extLst>
      <p:ext uri="{BB962C8B-B14F-4D97-AF65-F5344CB8AC3E}">
        <p14:creationId xmlns:p14="http://schemas.microsoft.com/office/powerpoint/2010/main" val="5982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1288-3881-6D4B-8010-6D1CE168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D3FE-B3C8-CB4E-A882-91766168D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Rouse, J.W, Haas, R.H., Scheel, J.A., and Deering, D.W. (1974) 'Monitoring Vegetation Systems in the Great Plains with ERTS.' </a:t>
            </a:r>
            <a:r>
              <a:rPr lang="en-US" i="1" dirty="0"/>
              <a:t>Proceedings, 3rd Earth Resource Technology Satellite (ERTS) Symposium</a:t>
            </a:r>
            <a:r>
              <a:rPr lang="en-US" dirty="0"/>
              <a:t>, vol. 1, p. 48 62. </a:t>
            </a:r>
          </a:p>
          <a:p>
            <a:endParaRPr lang="en-US" dirty="0"/>
          </a:p>
          <a:p>
            <a:r>
              <a:rPr lang="en-US" dirty="0"/>
              <a:t>Wang, C., Chen, J., Wu, J., Tang, Y., Shi, P., Black, T. A., &amp; Zhu, K. (2017). A snow-free vegetation index for improved monitoring of vegetation spring green-up date in deciduous ecosystems. </a:t>
            </a:r>
            <a:r>
              <a:rPr lang="en-US" i="1" dirty="0"/>
              <a:t>Remote sensing of environment</a:t>
            </a:r>
            <a:r>
              <a:rPr lang="en-US" dirty="0"/>
              <a:t>, </a:t>
            </a:r>
            <a:r>
              <a:rPr lang="en-US" i="1" dirty="0"/>
              <a:t>196</a:t>
            </a:r>
            <a:r>
              <a:rPr lang="en-US" dirty="0"/>
              <a:t>, 1-12.</a:t>
            </a:r>
          </a:p>
          <a:p>
            <a:endParaRPr lang="en-US" dirty="0"/>
          </a:p>
          <a:p>
            <a:r>
              <a:rPr lang="en-US" dirty="0" err="1"/>
              <a:t>Badgley</a:t>
            </a:r>
            <a:r>
              <a:rPr lang="en-US" dirty="0"/>
              <a:t>, G., Anderegg, L. D., Berry, J. A., &amp; Field, C. B. (2019). Terrestrial gross primary production: Using NIRV to scale from site to globe. </a:t>
            </a:r>
            <a:r>
              <a:rPr lang="en-US" i="1" dirty="0"/>
              <a:t>Global change biology</a:t>
            </a:r>
            <a:r>
              <a:rPr lang="en-US" dirty="0"/>
              <a:t>, </a:t>
            </a:r>
            <a:r>
              <a:rPr lang="en-US" i="1" dirty="0"/>
              <a:t>25</a:t>
            </a:r>
            <a:r>
              <a:rPr lang="en-US" dirty="0"/>
              <a:t>(11), 3731-3740.</a:t>
            </a:r>
          </a:p>
          <a:p>
            <a:endParaRPr lang="en-US" dirty="0"/>
          </a:p>
          <a:p>
            <a:r>
              <a:rPr lang="en-US" dirty="0"/>
              <a:t>Camps-Valls, G., Campos-</a:t>
            </a:r>
            <a:r>
              <a:rPr lang="en-US" dirty="0" err="1"/>
              <a:t>Taberner</a:t>
            </a:r>
            <a:r>
              <a:rPr lang="en-US" dirty="0"/>
              <a:t>, M., Moreno-Martínez, </a:t>
            </a:r>
            <a:r>
              <a:rPr lang="en-US" dirty="0" err="1"/>
              <a:t>Á</a:t>
            </a:r>
            <a:r>
              <a:rPr lang="en-US" dirty="0"/>
              <a:t>., Walther, S., </a:t>
            </a:r>
            <a:r>
              <a:rPr lang="en-US" dirty="0" err="1"/>
              <a:t>Duveiller</a:t>
            </a:r>
            <a:r>
              <a:rPr lang="en-US" dirty="0"/>
              <a:t>, G., </a:t>
            </a:r>
            <a:r>
              <a:rPr lang="en-US" dirty="0" err="1"/>
              <a:t>Cescatti</a:t>
            </a:r>
            <a:r>
              <a:rPr lang="en-US" dirty="0"/>
              <a:t>, A., ... &amp; Running, S. W. (2021). A unified vegetation index for quantifying the terrestrial biosphere. </a:t>
            </a:r>
            <a:r>
              <a:rPr lang="en-US" i="1" dirty="0"/>
              <a:t>Science Advances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(9), eabc7447.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0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27F6-E9BC-E241-B405-C921DAD0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94" y="506755"/>
            <a:ext cx="2651394" cy="1741971"/>
          </a:xfrm>
        </p:spPr>
        <p:txBody>
          <a:bodyPr>
            <a:normAutofit fontScale="90000"/>
          </a:bodyPr>
          <a:lstStyle/>
          <a:p>
            <a:r>
              <a:rPr lang="en-US" dirty="0"/>
              <a:t>Vegetation </a:t>
            </a:r>
            <a:br>
              <a:rPr lang="en-US" dirty="0"/>
            </a:br>
            <a:r>
              <a:rPr lang="en-US" dirty="0"/>
              <a:t>Reflectance </a:t>
            </a:r>
            <a:br>
              <a:rPr lang="en-US" dirty="0"/>
            </a:br>
            <a:r>
              <a:rPr lang="en-US" dirty="0"/>
              <a:t>Spectrum</a:t>
            </a:r>
          </a:p>
        </p:txBody>
      </p:sp>
      <p:pic>
        <p:nvPicPr>
          <p:cNvPr id="6146" name="Picture 2" descr="The spectral reflectance curve of vegetation. The major absorption and... |  Download Scientific Diagram">
            <a:extLst>
              <a:ext uri="{FF2B5EF4-FFF2-40B4-BE49-F238E27FC236}">
                <a16:creationId xmlns:a16="http://schemas.microsoft.com/office/drawing/2014/main" id="{39593F2E-B039-E940-BC88-1208825D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289" y="732873"/>
            <a:ext cx="8437363" cy="58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36B4FCD-24DE-9349-A61A-EB0B9716CCE3}"/>
              </a:ext>
            </a:extLst>
          </p:cNvPr>
          <p:cNvSpPr/>
          <p:nvPr/>
        </p:nvSpPr>
        <p:spPr>
          <a:xfrm rot="5400000">
            <a:off x="5763699" y="2150098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232F080-F977-5B43-B310-81A5FAB6DE60}"/>
              </a:ext>
            </a:extLst>
          </p:cNvPr>
          <p:cNvSpPr/>
          <p:nvPr/>
        </p:nvSpPr>
        <p:spPr>
          <a:xfrm rot="5400000">
            <a:off x="4865775" y="4551429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7C34010-80E2-694F-AEC7-4DC40031C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197" y="3429000"/>
            <a:ext cx="2639556" cy="25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6FC48-B3D2-8846-A174-99AF231E1A6D}"/>
              </a:ext>
            </a:extLst>
          </p:cNvPr>
          <p:cNvSpPr txBox="1"/>
          <p:nvPr/>
        </p:nvSpPr>
        <p:spPr>
          <a:xfrm>
            <a:off x="8923669" y="6574601"/>
            <a:ext cx="3268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Images: </a:t>
            </a:r>
            <a:r>
              <a:rPr lang="en-US" sz="1200" dirty="0" err="1"/>
              <a:t>lisakimmorley.com</a:t>
            </a:r>
            <a:r>
              <a:rPr lang="en-US" sz="1200" dirty="0"/>
              <a:t>,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9971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EC5E-C8EC-EE42-A9BA-FC2BFF4D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indices instead of reflectance values?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AD8D-4508-B64D-918E-A2972D62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72" y="1875354"/>
            <a:ext cx="4155428" cy="406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5D9B2-E210-7A4F-B682-ECB756316AC9}"/>
              </a:ext>
            </a:extLst>
          </p:cNvPr>
          <p:cNvSpPr txBox="1"/>
          <p:nvPr/>
        </p:nvSpPr>
        <p:spPr>
          <a:xfrm>
            <a:off x="838200" y="2200065"/>
            <a:ext cx="5890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Simplicity—one variable instead of 2-4+.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Reflectance often strongly correlated across bands, so they are not independent.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Stability— Indices often less sensitive to artifacts. Effects of topography, view angle, shadows) often similar across bands.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13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1B81-E90F-EE4C-8FCE-08DFFE95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US" dirty="0"/>
              <a:t>NDVI (Normalized Difference Vegetation Index)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2D37-43A4-8948-A96B-324F1DF0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712675" cy="596299"/>
          </a:xfrm>
        </p:spPr>
        <p:txBody>
          <a:bodyPr/>
          <a:lstStyle/>
          <a:p>
            <a:r>
              <a:rPr lang="en-US" dirty="0"/>
              <a:t>Grandaddy of all vegetation indices (Rouse 1973)</a:t>
            </a:r>
          </a:p>
        </p:txBody>
      </p:sp>
      <p:pic>
        <p:nvPicPr>
          <p:cNvPr id="5122" name="Picture 2" descr="Landsat and Radar - Looking at Earth | National Air and Space Museum">
            <a:extLst>
              <a:ext uri="{FF2B5EF4-FFF2-40B4-BE49-F238E27FC236}">
                <a16:creationId xmlns:a16="http://schemas.microsoft.com/office/drawing/2014/main" id="{F53EF676-538B-904F-8D2E-45D3EC3AA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381" y="1853790"/>
            <a:ext cx="3027405" cy="4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8DF9B-7640-3D4E-8173-BD49D3F3B4E4}"/>
                  </a:ext>
                </a:extLst>
              </p:cNvPr>
              <p:cNvSpPr txBox="1"/>
              <p:nvPr/>
            </p:nvSpPr>
            <p:spPr>
              <a:xfrm>
                <a:off x="3123791" y="2468434"/>
                <a:ext cx="2252155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NDVI</m:t>
                      </m:r>
                      <m:r>
                        <m:rPr>
                          <m:nor/>
                        </m:rPr>
                        <a:rPr lang="en-US" b="0" i="0" dirty="0" smtClean="0"/>
                        <m:t>=</m:t>
                      </m:r>
                      <m:f>
                        <m:f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8DF9B-7640-3D4E-8173-BD49D3F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91" y="2468434"/>
                <a:ext cx="2252155" cy="669094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The spectral reflectance curve of vegetation. The major absorption and... |  Download Scientific Diagram">
            <a:extLst>
              <a:ext uri="{FF2B5EF4-FFF2-40B4-BE49-F238E27FC236}">
                <a16:creationId xmlns:a16="http://schemas.microsoft.com/office/drawing/2014/main" id="{56601D02-EC8C-F143-8562-CC173521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089" y="3429000"/>
            <a:ext cx="4652674" cy="32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06C55-6DE2-2747-9A24-C074CD7E97FD}"/>
              </a:ext>
            </a:extLst>
          </p:cNvPr>
          <p:cNvSpPr txBox="1"/>
          <p:nvPr/>
        </p:nvSpPr>
        <p:spPr>
          <a:xfrm>
            <a:off x="9823485" y="6143194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Landsat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3F478-7957-5544-95C7-43B0C97E0BB5}"/>
              </a:ext>
            </a:extLst>
          </p:cNvPr>
          <p:cNvSpPr txBox="1"/>
          <p:nvPr/>
        </p:nvSpPr>
        <p:spPr>
          <a:xfrm>
            <a:off x="10191084" y="6581001"/>
            <a:ext cx="2023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Images: Wikimedia commons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068FC0-A160-CB4C-BFFA-4CDC6DD553DD}"/>
              </a:ext>
            </a:extLst>
          </p:cNvPr>
          <p:cNvSpPr/>
          <p:nvPr/>
        </p:nvSpPr>
        <p:spPr>
          <a:xfrm rot="5400000">
            <a:off x="3061032" y="3882588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3325334-8B94-5040-8807-57C656E904BE}"/>
              </a:ext>
            </a:extLst>
          </p:cNvPr>
          <p:cNvSpPr/>
          <p:nvPr/>
        </p:nvSpPr>
        <p:spPr>
          <a:xfrm rot="5400000">
            <a:off x="2495028" y="5119841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EA21-D8CE-194C-9011-B6922073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93D7-B7C4-F74E-B712-C9ADDE4B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73" y="2161376"/>
            <a:ext cx="5622235" cy="299351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Background (soil, water) effects.</a:t>
            </a:r>
          </a:p>
          <a:p>
            <a:endParaRPr lang="en-US" dirty="0"/>
          </a:p>
          <a:p>
            <a:r>
              <a:rPr lang="en-US" dirty="0"/>
              <a:t>Saturation at high plant cover.</a:t>
            </a:r>
          </a:p>
          <a:p>
            <a:endParaRPr lang="en-US" dirty="0"/>
          </a:p>
          <a:p>
            <a:r>
              <a:rPr lang="en-US" dirty="0"/>
              <a:t>Related to plant structure, not function.</a:t>
            </a:r>
          </a:p>
        </p:txBody>
      </p:sp>
      <p:pic>
        <p:nvPicPr>
          <p:cNvPr id="4098" name="Picture 2" descr="Saturated results of the normalized difference vegetation index... |  Download Scientific Diagram">
            <a:extLst>
              <a:ext uri="{FF2B5EF4-FFF2-40B4-BE49-F238E27FC236}">
                <a16:creationId xmlns:a16="http://schemas.microsoft.com/office/drawing/2014/main" id="{63AF29E8-9C9A-5240-A7C7-8E7937EC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829" y="823387"/>
            <a:ext cx="4469971" cy="56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10F6D-09C4-3143-9DEA-AE2C18BC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44" y="683807"/>
            <a:ext cx="5279539" cy="59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157D-243C-4749-AA7E-A7DAA17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253E-4B4C-8A45-AADC-B813149C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5984" cy="633370"/>
          </a:xfrm>
        </p:spPr>
        <p:txBody>
          <a:bodyPr>
            <a:normAutofit/>
          </a:bodyPr>
          <a:lstStyle/>
          <a:p>
            <a:r>
              <a:rPr lang="en-US" dirty="0"/>
              <a:t>Soil-adjusted Vegetation Index (SAVI)</a:t>
            </a:r>
          </a:p>
        </p:txBody>
      </p:sp>
      <p:sp>
        <p:nvSpPr>
          <p:cNvPr id="4" name="AutoShape 4" descr="EVI=G\times {\frac  {(NIR-RED)}{(NIR+C1\times RED-C2\times Blue+L)}}">
            <a:extLst>
              <a:ext uri="{FF2B5EF4-FFF2-40B4-BE49-F238E27FC236}">
                <a16:creationId xmlns:a16="http://schemas.microsoft.com/office/drawing/2014/main" id="{D0AD74BD-BD4E-984D-9E23-9F9615E36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40D79-7178-C044-BFF2-AF282AA25D1B}"/>
              </a:ext>
            </a:extLst>
          </p:cNvPr>
          <p:cNvSpPr txBox="1"/>
          <p:nvPr/>
        </p:nvSpPr>
        <p:spPr>
          <a:xfrm>
            <a:off x="1796097" y="3494476"/>
            <a:ext cx="428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is a fit constant that maximizes</a:t>
            </a:r>
          </a:p>
          <a:p>
            <a:r>
              <a:rPr lang="en-US" dirty="0"/>
              <a:t>differences between vegetation and soil.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EB4D5-6E8C-EE4C-A8A7-E10EBC458BD7}"/>
                  </a:ext>
                </a:extLst>
              </p:cNvPr>
              <p:cNvSpPr txBox="1"/>
              <p:nvPr/>
            </p:nvSpPr>
            <p:spPr>
              <a:xfrm>
                <a:off x="1585435" y="2633017"/>
                <a:ext cx="3928896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SAVI</m:t>
                      </m:r>
                      <m:r>
                        <m:rPr>
                          <m:nor/>
                        </m:rPr>
                        <a:rPr lang="en-US" b="0" i="0" dirty="0" smtClean="0"/>
                        <m:t>=</m:t>
                      </m:r>
                      <m:f>
                        <m:f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)) ∗ (1 + </m:t>
                          </m:r>
                          <m:r>
                            <m:rPr>
                              <m:sty m:val="p"/>
                            </m:rP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EB4D5-6E8C-EE4C-A8A7-E10EBC45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35" y="2633017"/>
                <a:ext cx="3928896" cy="669094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BA8707-A5CA-8146-8738-66635EE1AEE7}"/>
              </a:ext>
            </a:extLst>
          </p:cNvPr>
          <p:cNvSpPr txBox="1"/>
          <p:nvPr/>
        </p:nvSpPr>
        <p:spPr>
          <a:xfrm>
            <a:off x="983971" y="5176288"/>
            <a:ext cx="5965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useful in sparse vegetation environments (e.g. drylands)</a:t>
            </a:r>
          </a:p>
          <a:p>
            <a:r>
              <a:rPr lang="en-US" dirty="0"/>
              <a:t>with lots of variation in soil properties.</a:t>
            </a:r>
          </a:p>
        </p:txBody>
      </p:sp>
      <p:pic>
        <p:nvPicPr>
          <p:cNvPr id="3074" name="Picture 2" descr="Spectral Reflectance - an overview | ScienceDirect Topics">
            <a:extLst>
              <a:ext uri="{FF2B5EF4-FFF2-40B4-BE49-F238E27FC236}">
                <a16:creationId xmlns:a16="http://schemas.microsoft.com/office/drawing/2014/main" id="{7BD175D0-9FA7-D94B-9C2E-72570DDA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36" y="2633017"/>
            <a:ext cx="4335053" cy="29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34B60-50C5-0040-87E9-E6771BE2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42325" y="1915338"/>
            <a:ext cx="518711" cy="633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976B63-F89E-F443-9E71-8DA24C4745A7}"/>
              </a:ext>
            </a:extLst>
          </p:cNvPr>
          <p:cNvSpPr txBox="1"/>
          <p:nvPr/>
        </p:nvSpPr>
        <p:spPr>
          <a:xfrm>
            <a:off x="7642325" y="147853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FB4FC-0166-694C-AF7D-7A2CB17F7E73}"/>
              </a:ext>
            </a:extLst>
          </p:cNvPr>
          <p:cNvSpPr txBox="1"/>
          <p:nvPr/>
        </p:nvSpPr>
        <p:spPr>
          <a:xfrm>
            <a:off x="8158813" y="209506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IR (NIR)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3FCBB-5994-2D47-9DD4-3BBD97BE9C4F}"/>
              </a:ext>
            </a:extLst>
          </p:cNvPr>
          <p:cNvSpPr txBox="1"/>
          <p:nvPr/>
        </p:nvSpPr>
        <p:spPr>
          <a:xfrm>
            <a:off x="9527830" y="2085026"/>
            <a:ext cx="20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Shortwave IR (SWIR)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7598EE-F6DD-3943-B371-13157235A834}"/>
              </a:ext>
            </a:extLst>
          </p:cNvPr>
          <p:cNvSpPr txBox="1"/>
          <p:nvPr/>
        </p:nvSpPr>
        <p:spPr>
          <a:xfrm>
            <a:off x="10228962" y="6581001"/>
            <a:ext cx="1963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4222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157D-243C-4749-AA7E-A7DAA17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253E-4B4C-8A45-AADC-B813149C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8431" cy="6333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Enhanced Vegetation Index (EVI) and EVI2.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E745C8-8A53-E74A-9669-605D8B6F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20" y="2022804"/>
            <a:ext cx="2967735" cy="39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VI=G\times {\frac  {(NIR-RED)}{(NIR+C1\times RED-C2\times Blue+L)}}">
            <a:extLst>
              <a:ext uri="{FF2B5EF4-FFF2-40B4-BE49-F238E27FC236}">
                <a16:creationId xmlns:a16="http://schemas.microsoft.com/office/drawing/2014/main" id="{D0AD74BD-BD4E-984D-9E23-9F9615E36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22B95-64D9-C840-B72E-3D942EDE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34" y="2623503"/>
            <a:ext cx="52959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C188B-D87E-F849-B5C3-89146AFA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69" y="4696817"/>
            <a:ext cx="5257800" cy="38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40D79-7178-C044-BFF2-AF282AA25D1B}"/>
              </a:ext>
            </a:extLst>
          </p:cNvPr>
          <p:cNvSpPr txBox="1"/>
          <p:nvPr/>
        </p:nvSpPr>
        <p:spPr>
          <a:xfrm>
            <a:off x="1684776" y="3497898"/>
            <a:ext cx="477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G, C1, C2, and L are fit constants that maximize</a:t>
            </a:r>
          </a:p>
          <a:p>
            <a:r>
              <a:rPr lang="en-US" dirty="0"/>
              <a:t>differences between vegetation and background.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3D5D5-94D0-0343-9FFB-668107BCAFA3}"/>
              </a:ext>
            </a:extLst>
          </p:cNvPr>
          <p:cNvSpPr txBox="1"/>
          <p:nvPr/>
        </p:nvSpPr>
        <p:spPr>
          <a:xfrm>
            <a:off x="8805529" y="59307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A096A-DD82-0345-9FB6-9A9AFA3294C3}"/>
              </a:ext>
            </a:extLst>
          </p:cNvPr>
          <p:cNvSpPr txBox="1"/>
          <p:nvPr/>
        </p:nvSpPr>
        <p:spPr>
          <a:xfrm>
            <a:off x="10178666" y="5931703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BA80B-4994-8C40-80FB-D24F32EA8AC4}"/>
              </a:ext>
            </a:extLst>
          </p:cNvPr>
          <p:cNvSpPr txBox="1"/>
          <p:nvPr/>
        </p:nvSpPr>
        <p:spPr>
          <a:xfrm>
            <a:off x="2916860" y="5158482"/>
            <a:ext cx="171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Ditches the Blue</a:t>
            </a:r>
          </a:p>
        </p:txBody>
      </p:sp>
      <p:pic>
        <p:nvPicPr>
          <p:cNvPr id="1032" name="Picture 8" descr="Pseudotsuga menziesii var. menziesii - Wikipedia">
            <a:extLst>
              <a:ext uri="{FF2B5EF4-FFF2-40B4-BE49-F238E27FC236}">
                <a16:creationId xmlns:a16="http://schemas.microsoft.com/office/drawing/2014/main" id="{1470E2B4-B8B9-E649-BEA4-6C6800E63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2"/>
          <a:stretch/>
        </p:blipFill>
        <p:spPr bwMode="auto">
          <a:xfrm>
            <a:off x="7711729" y="1690688"/>
            <a:ext cx="3593808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F45FA7-212B-B843-9654-A05E939F8C01}"/>
              </a:ext>
            </a:extLst>
          </p:cNvPr>
          <p:cNvSpPr txBox="1"/>
          <p:nvPr/>
        </p:nvSpPr>
        <p:spPr>
          <a:xfrm>
            <a:off x="9958067" y="6581001"/>
            <a:ext cx="2023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Images: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9945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157D-243C-4749-AA7E-A7DAA17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253E-4B4C-8A45-AADC-B813149C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635"/>
            <a:ext cx="10233454" cy="806364"/>
          </a:xfrm>
        </p:spPr>
        <p:txBody>
          <a:bodyPr>
            <a:normAutofit/>
          </a:bodyPr>
          <a:lstStyle/>
          <a:p>
            <a:r>
              <a:rPr lang="en-US" dirty="0"/>
              <a:t>Normalized Difference Phenology Index (NDPI, Wang et al. 217)</a:t>
            </a:r>
          </a:p>
        </p:txBody>
      </p:sp>
      <p:sp>
        <p:nvSpPr>
          <p:cNvPr id="4" name="AutoShape 4" descr="EVI=G\times {\frac  {(NIR-RED)}{(NIR+C1\times RED-C2\times Blue+L)}}">
            <a:extLst>
              <a:ext uri="{FF2B5EF4-FFF2-40B4-BE49-F238E27FC236}">
                <a16:creationId xmlns:a16="http://schemas.microsoft.com/office/drawing/2014/main" id="{D0AD74BD-BD4E-984D-9E23-9F9615E36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40D79-7178-C044-BFF2-AF282AA25D1B}"/>
              </a:ext>
            </a:extLst>
          </p:cNvPr>
          <p:cNvSpPr txBox="1"/>
          <p:nvPr/>
        </p:nvSpPr>
        <p:spPr>
          <a:xfrm>
            <a:off x="1126151" y="3620707"/>
            <a:ext cx="3961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are fit constants that </a:t>
            </a:r>
            <a:r>
              <a:rPr lang="en-US" b="1" dirty="0"/>
              <a:t>minimize </a:t>
            </a:r>
          </a:p>
          <a:p>
            <a:r>
              <a:rPr lang="en-US" b="1" dirty="0"/>
              <a:t>differences between snow and soil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A9E16A-C98D-5B41-956C-D7899698F9EA}"/>
                  </a:ext>
                </a:extLst>
              </p:cNvPr>
              <p:cNvSpPr txBox="1"/>
              <p:nvPr/>
            </p:nvSpPr>
            <p:spPr>
              <a:xfrm>
                <a:off x="1013964" y="2607506"/>
                <a:ext cx="3943131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NDPI</m:t>
                      </m:r>
                      <m:r>
                        <m:rPr>
                          <m:nor/>
                        </m:rPr>
                        <a:rPr lang="en-US" b="0" i="0" dirty="0" smtClean="0"/>
                        <m:t>=</m:t>
                      </m:r>
                      <m:f>
                        <m:f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𝑆𝑊𝐼𝑅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𝑆𝑊𝐼𝑅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A9E16A-C98D-5B41-956C-D7899698F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64" y="2607506"/>
                <a:ext cx="3943131" cy="669094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F52E14-EDBE-E54A-9F9B-1E9A506ED59D}"/>
              </a:ext>
            </a:extLst>
          </p:cNvPr>
          <p:cNvSpPr txBox="1"/>
          <p:nvPr/>
        </p:nvSpPr>
        <p:spPr>
          <a:xfrm>
            <a:off x="10318630" y="6550223"/>
            <a:ext cx="181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Figure: Cao et al. 2020</a:t>
            </a:r>
          </a:p>
        </p:txBody>
      </p:sp>
      <p:pic>
        <p:nvPicPr>
          <p:cNvPr id="8194" name="Picture 2" descr="Remotesensing 12 00190 g002">
            <a:extLst>
              <a:ext uri="{FF2B5EF4-FFF2-40B4-BE49-F238E27FC236}">
                <a16:creationId xmlns:a16="http://schemas.microsoft.com/office/drawing/2014/main" id="{425C9206-2F37-1A46-AA6B-CAFE3FED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59" y="2433261"/>
            <a:ext cx="6298517" cy="366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E6EA02-F057-5A4D-A884-2A80D087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r="20439"/>
          <a:stretch/>
        </p:blipFill>
        <p:spPr bwMode="auto">
          <a:xfrm>
            <a:off x="5529214" y="2317310"/>
            <a:ext cx="6158814" cy="40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pectral Reflectance - an overview | ScienceDirect Topics">
            <a:extLst>
              <a:ext uri="{FF2B5EF4-FFF2-40B4-BE49-F238E27FC236}">
                <a16:creationId xmlns:a16="http://schemas.microsoft.com/office/drawing/2014/main" id="{E1B92EC3-AF58-B54B-AA38-FBDD82D3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31152"/>
            <a:ext cx="2893541" cy="19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0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9B44-0F27-3447-A2FA-8D9DC5A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18E5-5DA0-EE41-9F78-855E8380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45966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NIRv</a:t>
            </a:r>
            <a:r>
              <a:rPr lang="en-US" dirty="0"/>
              <a:t> – Near-infrared Reflectance of Vegetation (</a:t>
            </a:r>
            <a:r>
              <a:rPr lang="en-US" dirty="0" err="1"/>
              <a:t>Badgley</a:t>
            </a:r>
            <a:r>
              <a:rPr lang="en-US" dirty="0"/>
              <a:t> et al. 2019)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D7A7B-3F3B-024C-903A-5A7B4C8CB544}"/>
              </a:ext>
            </a:extLst>
          </p:cNvPr>
          <p:cNvSpPr txBox="1"/>
          <p:nvPr/>
        </p:nvSpPr>
        <p:spPr>
          <a:xfrm>
            <a:off x="1458334" y="1714500"/>
            <a:ext cx="989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Optimized for detecting plant productivity (e.g. GPP) not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81E75-B038-2745-A0AF-90172F7EC5C2}"/>
                  </a:ext>
                </a:extLst>
              </p:cNvPr>
              <p:cNvSpPr txBox="1"/>
              <p:nvPr/>
            </p:nvSpPr>
            <p:spPr>
              <a:xfrm>
                <a:off x="6566118" y="3182927"/>
                <a:ext cx="46023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/>
                        <m:t>NIRv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NDVI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[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NDVI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 &gt; 1] ∗ 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NIR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81E75-B038-2745-A0AF-90172F7EC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118" y="3182927"/>
                <a:ext cx="4602329" cy="523220"/>
              </a:xfrm>
              <a:prstGeom prst="rect">
                <a:avLst/>
              </a:prstGeom>
              <a:blipFill>
                <a:blip r:embed="rId2"/>
                <a:stretch>
                  <a:fillRect t="-952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606D57-3BC1-DE43-9479-833B5D8D29C0}"/>
              </a:ext>
            </a:extLst>
          </p:cNvPr>
          <p:cNvSpPr txBox="1"/>
          <p:nvPr/>
        </p:nvSpPr>
        <p:spPr>
          <a:xfrm>
            <a:off x="7142206" y="4926232"/>
            <a:ext cx="194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 for leaf area.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6177B-1017-5747-A4CA-827880FB7F5A}"/>
              </a:ext>
            </a:extLst>
          </p:cNvPr>
          <p:cNvSpPr txBox="1"/>
          <p:nvPr/>
        </p:nvSpPr>
        <p:spPr>
          <a:xfrm>
            <a:off x="9955517" y="4926232"/>
            <a:ext cx="147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 for </a:t>
            </a:r>
          </a:p>
          <a:p>
            <a:r>
              <a:rPr lang="en-US" dirty="0"/>
              <a:t>absorbed PAR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E2FF8A9-B164-B54A-97C9-750EE7203043}"/>
              </a:ext>
            </a:extLst>
          </p:cNvPr>
          <p:cNvSpPr/>
          <p:nvPr/>
        </p:nvSpPr>
        <p:spPr>
          <a:xfrm rot="17093865">
            <a:off x="7899665" y="4177625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A144EC3-6E2C-6644-BF33-4BA1BA206F4B}"/>
              </a:ext>
            </a:extLst>
          </p:cNvPr>
          <p:cNvSpPr/>
          <p:nvPr/>
        </p:nvSpPr>
        <p:spPr>
          <a:xfrm rot="15562595">
            <a:off x="10142991" y="4175703"/>
            <a:ext cx="1104432" cy="197257"/>
          </a:xfrm>
          <a:prstGeom prst="rightArrow">
            <a:avLst>
              <a:gd name="adj1" fmla="val 27778"/>
              <a:gd name="adj2" fmla="val 125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2" grpId="0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785</Words>
  <Application>Microsoft Macintosh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 quick tour of spectral vegetation indices</vt:lpstr>
      <vt:lpstr>Vegetation  Reflectance  Spectrum</vt:lpstr>
      <vt:lpstr>Why indices instead of reflectance values?</vt:lpstr>
      <vt:lpstr>NDVI (Normalized Difference Vegetation Index)</vt:lpstr>
      <vt:lpstr>Shortcomings of NDVI</vt:lpstr>
      <vt:lpstr>2nd Generation Alternatives</vt:lpstr>
      <vt:lpstr>2nd Generation Alternatives</vt:lpstr>
      <vt:lpstr>2nd Generation Alternatives</vt:lpstr>
      <vt:lpstr>3rd Generation Alternatives</vt:lpstr>
      <vt:lpstr>3rd Generation Alternatives</vt:lpstr>
      <vt:lpstr>So when should you use these?</vt:lpstr>
      <vt:lpstr>Key points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quick tour of spectral vegetation indices</dc:title>
  <dc:creator>Ian Breckheimer</dc:creator>
  <cp:lastModifiedBy>Ian Breckheimer</cp:lastModifiedBy>
  <cp:revision>15</cp:revision>
  <dcterms:created xsi:type="dcterms:W3CDTF">2022-02-23T21:35:02Z</dcterms:created>
  <dcterms:modified xsi:type="dcterms:W3CDTF">2023-03-02T01:24:21Z</dcterms:modified>
</cp:coreProperties>
</file>